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020" r:id="rId1"/>
  </p:sldMasterIdLst>
  <p:sldIdLst>
    <p:sldId id="258" r:id="rId2"/>
    <p:sldId id="262" r:id="rId3"/>
    <p:sldId id="266" r:id="rId4"/>
    <p:sldId id="264" r:id="rId5"/>
    <p:sldId id="267" r:id="rId6"/>
    <p:sldId id="272" r:id="rId7"/>
    <p:sldId id="269" r:id="rId8"/>
    <p:sldId id="275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9EDC0"/>
    <a:srgbClr val="1729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5840"/>
  </p:normalViewPr>
  <p:slideViewPr>
    <p:cSldViewPr snapToGrid="0">
      <p:cViewPr varScale="1">
        <p:scale>
          <a:sx n="116" d="100"/>
          <a:sy n="116" d="100"/>
        </p:scale>
        <p:origin x="224" y="2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4/23/24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0991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4/23/24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13265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4/23/24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55715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4/23/24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64504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4/23/24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08942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4/23/24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15181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pPr/>
              <a:t>4/23/24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58978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4/23/24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5454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4/23/24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3774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4/23/24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85318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F4D57BDD-E64A-4D27-8978-82FFCA18A12C}" type="datetimeFigureOut">
              <a:rPr lang="en-US" smtClean="0"/>
              <a:t>4/23/24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81339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D57BDD-E64A-4D27-8978-82FFCA18A12C}" type="datetimeFigureOut">
              <a:rPr lang="en-US" smtClean="0"/>
              <a:pPr/>
              <a:t>4/23/24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D643A852-0206-46AC-B0EB-645612933129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27456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21" r:id="rId1"/>
    <p:sldLayoutId id="2147484022" r:id="rId2"/>
    <p:sldLayoutId id="2147484023" r:id="rId3"/>
    <p:sldLayoutId id="2147484024" r:id="rId4"/>
    <p:sldLayoutId id="2147484025" r:id="rId5"/>
    <p:sldLayoutId id="2147484026" r:id="rId6"/>
    <p:sldLayoutId id="2147484027" r:id="rId7"/>
    <p:sldLayoutId id="2147484028" r:id="rId8"/>
    <p:sldLayoutId id="2147484029" r:id="rId9"/>
    <p:sldLayoutId id="2147484030" r:id="rId10"/>
    <p:sldLayoutId id="214748403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rdosinstitute.org/" TargetMode="External"/><Relationship Id="rId7" Type="http://schemas.openxmlformats.org/officeDocument/2006/relationships/hyperlink" Target="https://github.com/tmfreiberg/road-safety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hyperlink" Target="https://github.com/zhafen/markets-and-the-media" TargetMode="Externa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triangle sign on the side of a road&#10;&#10;Description automatically generated">
            <a:extLst>
              <a:ext uri="{FF2B5EF4-FFF2-40B4-BE49-F238E27FC236}">
                <a16:creationId xmlns:a16="http://schemas.microsoft.com/office/drawing/2014/main" id="{9D07B205-82E2-C2E6-A702-C57C96E324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523" y="0"/>
            <a:ext cx="1218698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65711C6-DB79-1D07-28C0-AF7675AD6F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974" y="677894"/>
            <a:ext cx="11431032" cy="1655403"/>
          </a:xfrm>
          <a:solidFill>
            <a:schemeClr val="accent6">
              <a:lumMod val="50000"/>
            </a:schemeClr>
          </a:solidFill>
        </p:spPr>
        <p:txBody>
          <a:bodyPr vert="horz" lIns="91440" tIns="45720" rIns="91440" bIns="45720" rtlCol="0"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3200" dirty="0">
                <a:solidFill>
                  <a:schemeClr val="tx1"/>
                </a:solidFill>
              </a:rPr>
              <a:t>	</a:t>
            </a:r>
            <a:br>
              <a:rPr lang="en-US" sz="3200" dirty="0">
                <a:solidFill>
                  <a:schemeClr val="tx1"/>
                </a:solidFill>
              </a:rPr>
            </a:br>
            <a:br>
              <a:rPr lang="en-US" sz="3200" dirty="0">
                <a:solidFill>
                  <a:schemeClr val="tx1"/>
                </a:solidFill>
              </a:rPr>
            </a:br>
            <a:br>
              <a:rPr lang="en-US" sz="3200" dirty="0">
                <a:solidFill>
                  <a:schemeClr val="tx1"/>
                </a:solidFill>
              </a:rPr>
            </a:br>
            <a:br>
              <a:rPr lang="en-US" sz="3200" dirty="0">
                <a:solidFill>
                  <a:schemeClr val="tx1"/>
                </a:solidFill>
              </a:rPr>
            </a:br>
            <a:br>
              <a:rPr lang="en-US" sz="3200" dirty="0">
                <a:solidFill>
                  <a:schemeClr val="tx1"/>
                </a:solidFill>
              </a:rPr>
            </a:br>
            <a:r>
              <a:rPr lang="en-US" sz="3200" dirty="0">
                <a:solidFill>
                  <a:schemeClr val="tx1"/>
                </a:solidFill>
              </a:rPr>
              <a:t>	 	</a:t>
            </a:r>
            <a:r>
              <a:rPr lang="en-US" sz="3600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Predicting Severity of road accidents</a:t>
            </a:r>
            <a:br>
              <a:rPr lang="en-US" sz="32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32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		</a:t>
            </a:r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Elizabeth Kelley, Jack Wagner, 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Supriyo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Ghosh</a:t>
            </a:r>
            <a:r>
              <a:rPr lang="en-US" sz="20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Tristan Freiberg</a:t>
            </a:r>
            <a:b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US" sz="3200" dirty="0">
              <a:solidFill>
                <a:schemeClr val="tx1"/>
              </a:solidFill>
            </a:endParaRPr>
          </a:p>
        </p:txBody>
      </p:sp>
      <p:cxnSp>
        <p:nvCxnSpPr>
          <p:cNvPr id="8" name="Google Shape;150;p25">
            <a:extLst>
              <a:ext uri="{FF2B5EF4-FFF2-40B4-BE49-F238E27FC236}">
                <a16:creationId xmlns:a16="http://schemas.microsoft.com/office/drawing/2014/main" id="{360A3F52-FDD4-1B23-2390-C5261A3B5758}"/>
              </a:ext>
            </a:extLst>
          </p:cNvPr>
          <p:cNvCxnSpPr>
            <a:cxnSpLocks/>
          </p:cNvCxnSpPr>
          <p:nvPr/>
        </p:nvCxnSpPr>
        <p:spPr>
          <a:xfrm flipH="1">
            <a:off x="1408386" y="6141192"/>
            <a:ext cx="9070428" cy="37290"/>
          </a:xfrm>
          <a:prstGeom prst="straightConnector1">
            <a:avLst/>
          </a:prstGeom>
          <a:noFill/>
          <a:ln w="571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0" name="Google Shape;152;p25">
            <a:hlinkClick r:id="rId3"/>
            <a:extLst>
              <a:ext uri="{FF2B5EF4-FFF2-40B4-BE49-F238E27FC236}">
                <a16:creationId xmlns:a16="http://schemas.microsoft.com/office/drawing/2014/main" id="{9BF276C0-E905-8A07-7A27-6DB3D92F2F31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0465" y="4307229"/>
            <a:ext cx="927921" cy="861871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53;p25">
            <a:extLst>
              <a:ext uri="{FF2B5EF4-FFF2-40B4-BE49-F238E27FC236}">
                <a16:creationId xmlns:a16="http://schemas.microsoft.com/office/drawing/2014/main" id="{82421D07-61C9-8310-BDC4-B2713E5FACA6}"/>
              </a:ext>
            </a:extLst>
          </p:cNvPr>
          <p:cNvSpPr txBox="1"/>
          <p:nvPr/>
        </p:nvSpPr>
        <p:spPr>
          <a:xfrm>
            <a:off x="1364034" y="4622251"/>
            <a:ext cx="3983471" cy="900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THE ERDŐS INSTITUTE</a:t>
            </a:r>
          </a:p>
          <a:p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 SCIENCE BOOTCAMP, SPRING 2024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0" i="0" u="none" strike="noStrike" cap="none" dirty="0">
              <a:solidFill>
                <a:schemeClr val="tx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" name="Google Shape;154;p25" descr="Font Github Svg Png Icon Free Download (#360708) - OnlineWebFonts.COM">
            <a:hlinkClick r:id="rId5"/>
            <a:extLst>
              <a:ext uri="{FF2B5EF4-FFF2-40B4-BE49-F238E27FC236}">
                <a16:creationId xmlns:a16="http://schemas.microsoft.com/office/drawing/2014/main" id="{7809F9BF-7D0E-A7FC-B6F2-54D67BA5DD33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696875" y="3626167"/>
            <a:ext cx="834210" cy="861871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1DBBA49-8C90-94A7-AD2C-411A8862F1CB}"/>
              </a:ext>
            </a:extLst>
          </p:cNvPr>
          <p:cNvSpPr txBox="1"/>
          <p:nvPr/>
        </p:nvSpPr>
        <p:spPr>
          <a:xfrm>
            <a:off x="10188108" y="4524704"/>
            <a:ext cx="2842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 Repository</a:t>
            </a:r>
            <a:endParaRPr lang="en-US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03846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ar crash on the road&#10;&#10;Description automatically generated">
            <a:extLst>
              <a:ext uri="{FF2B5EF4-FFF2-40B4-BE49-F238E27FC236}">
                <a16:creationId xmlns:a16="http://schemas.microsoft.com/office/drawing/2014/main" id="{F7AE2438-F0D0-F9EB-A280-6FD3386515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1106" y="875249"/>
            <a:ext cx="5252865" cy="32514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D8B7E0A-47E1-7D24-34EE-B083B096349D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Arial" panose="020B0604020202020204" pitchFamily="34" charset="0"/>
                <a:cs typeface="Arial" panose="020B0604020202020204" pitchFamily="34" charset="0"/>
              </a:rPr>
              <a:t>									</a:t>
            </a:r>
            <a:r>
              <a:rPr lang="en-US" sz="4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55C441-0941-0FBE-4267-F2B0A5684C18}"/>
              </a:ext>
            </a:extLst>
          </p:cNvPr>
          <p:cNvSpPr txBox="1"/>
          <p:nvPr/>
        </p:nvSpPr>
        <p:spPr>
          <a:xfrm>
            <a:off x="0" y="1206806"/>
            <a:ext cx="6651586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itchFamily="2" charset="2"/>
              <a:buChar char="v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Road accidents could be avoided or be less severe in certain conditions of the road</a:t>
            </a:r>
          </a:p>
          <a:p>
            <a:pPr marL="457200" indent="-457200">
              <a:buFont typeface="Wingdings" pitchFamily="2" charset="2"/>
              <a:buChar char="v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Wingdings" pitchFamily="2" charset="2"/>
              <a:buChar char="v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Wingdings" pitchFamily="2" charset="2"/>
              <a:buChar char="v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Factors such as human, road condition, vehicle, weather increases the chances of road accidents</a:t>
            </a:r>
          </a:p>
          <a:p>
            <a:pPr marL="457200" indent="-457200">
              <a:buFont typeface="Wingdings" pitchFamily="2" charset="2"/>
              <a:buChar char="v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Wingdings" pitchFamily="2" charset="2"/>
              <a:buChar char="v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Wingdings" pitchFamily="2" charset="2"/>
              <a:buChar char="v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Using these attributes powerful ML algorithms such as Random Forest,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XGBoost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can predict the chance of severity in a road accident</a:t>
            </a:r>
          </a:p>
          <a:p>
            <a:pPr marL="457200" indent="-457200">
              <a:buFont typeface="Wingdings" pitchFamily="2" charset="2"/>
              <a:buChar char="v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Wingdings" pitchFamily="2" charset="2"/>
              <a:buChar char="v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Wingdings" pitchFamily="2" charset="2"/>
              <a:buChar char="v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Play with the factors those are crucial in minimizing the chance of accident helps us provide recommendations</a:t>
            </a:r>
          </a:p>
          <a:p>
            <a:pPr marL="457200" indent="-457200">
              <a:buFont typeface="Wingdings" pitchFamily="2" charset="2"/>
              <a:buChar char="v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23115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671A4-866C-534A-125F-F22A758B4D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48977"/>
            <a:ext cx="12192000" cy="1666755"/>
          </a:xfrm>
          <a:solidFill>
            <a:schemeClr val="accent6">
              <a:lumMod val="50000"/>
            </a:schemeClr>
          </a:solidFill>
        </p:spPr>
        <p:txBody>
          <a:bodyPr>
            <a:noAutofit/>
          </a:bodyPr>
          <a:lstStyle/>
          <a:p>
            <a:br>
              <a:rPr lang="en-US" sz="4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4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			       </a:t>
            </a:r>
            <a:r>
              <a:rPr lang="en-US" sz="4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 collection</a:t>
            </a:r>
            <a:br>
              <a:rPr lang="en-US" sz="4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US" sz="44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E23778-B1CB-F67F-9889-0099D7685F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40822" y="2671949"/>
            <a:ext cx="9603275" cy="3450613"/>
          </a:xfrm>
        </p:spPr>
        <p:txBody>
          <a:bodyPr>
            <a:normAutofit/>
          </a:bodyPr>
          <a:lstStyle/>
          <a:p>
            <a:pPr>
              <a:buClr>
                <a:srgbClr val="172937"/>
              </a:buClr>
              <a:buFont typeface="Wingdings" pitchFamily="2" charset="2"/>
              <a:buChar char="Ø"/>
            </a:pPr>
            <a:r>
              <a:rPr lang="en-US" sz="2000" b="0" i="0" dirty="0">
                <a:effectLst/>
                <a:latin typeface="Arial" panose="020B0604020202020204" pitchFamily="34" charset="0"/>
              </a:rPr>
              <a:t>We use the </a:t>
            </a:r>
            <a:r>
              <a:rPr lang="en-US" dirty="0">
                <a:latin typeface="Arial" panose="020B0604020202020204" pitchFamily="34" charset="0"/>
              </a:rPr>
              <a:t>accident reports from </a:t>
            </a:r>
            <a:r>
              <a:rPr lang="en-US" sz="2000" b="0" i="0" dirty="0">
                <a:effectLst/>
                <a:latin typeface="Arial" panose="020B0604020202020204" pitchFamily="34" charset="0"/>
              </a:rPr>
              <a:t>QUEBEC AUTOMOBILE INSURANCE SOCIETY (SAAQ) for last 10 years. </a:t>
            </a:r>
          </a:p>
          <a:p>
            <a:pPr marL="0" indent="0">
              <a:buClr>
                <a:srgbClr val="172937"/>
              </a:buClr>
              <a:buNone/>
            </a:pPr>
            <a:endParaRPr lang="en-US" dirty="0"/>
          </a:p>
          <a:p>
            <a:pPr>
              <a:buClr>
                <a:srgbClr val="172937"/>
              </a:buClr>
              <a:buFont typeface="Wingdings" pitchFamily="2" charset="2"/>
              <a:buChar char="Ø"/>
            </a:pPr>
            <a:r>
              <a:rPr lang="en-US" sz="2000" b="0" i="0" dirty="0">
                <a:effectLst/>
                <a:latin typeface="Arial" panose="020B0604020202020204" pitchFamily="34" charset="0"/>
              </a:rPr>
              <a:t>Data from accident reports completed by police officers, including the time, severity of the accident as</a:t>
            </a:r>
            <a:r>
              <a:rPr lang="en-US" b="0" i="0" dirty="0">
                <a:effectLst/>
                <a:latin typeface="Arial" panose="020B0604020202020204" pitchFamily="34" charset="0"/>
              </a:rPr>
              <a:t> </a:t>
            </a:r>
            <a:r>
              <a:rPr lang="en-US" sz="2000" b="0" i="0" dirty="0">
                <a:effectLst/>
                <a:latin typeface="Arial" panose="020B0604020202020204" pitchFamily="34" charset="0"/>
              </a:rPr>
              <a:t>well as the type of vehicles involved.</a:t>
            </a:r>
          </a:p>
          <a:p>
            <a:pPr>
              <a:buClr>
                <a:srgbClr val="172937"/>
              </a:buClr>
              <a:buFont typeface="Wingdings" pitchFamily="2" charset="2"/>
              <a:buChar char="Ø"/>
            </a:pPr>
            <a:endParaRPr lang="en-US" dirty="0">
              <a:latin typeface="Arial" panose="020B0604020202020204" pitchFamily="34" charset="0"/>
            </a:endParaRPr>
          </a:p>
          <a:p>
            <a:pPr>
              <a:buClr>
                <a:srgbClr val="172937"/>
              </a:buClr>
              <a:buFont typeface="Wingdings" pitchFamily="2" charset="2"/>
              <a:buChar char="Ø"/>
            </a:pPr>
            <a:r>
              <a:rPr lang="en-US" sz="2000" b="0" i="0" dirty="0">
                <a:effectLst/>
                <a:latin typeface="Arial" panose="020B0604020202020204" pitchFamily="34" charset="0"/>
              </a:rPr>
              <a:t>Data obtained from SAAQ needed some cleaning and preprocessing.</a:t>
            </a:r>
          </a:p>
        </p:txBody>
      </p:sp>
    </p:spTree>
    <p:extLst>
      <p:ext uri="{BB962C8B-B14F-4D97-AF65-F5344CB8AC3E}">
        <p14:creationId xmlns:p14="http://schemas.microsoft.com/office/powerpoint/2010/main" val="8065729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671A4-866C-534A-125F-F22A758B4D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88489"/>
          </a:xfrm>
          <a:solidFill>
            <a:schemeClr val="accent6">
              <a:lumMod val="50000"/>
            </a:schemeClr>
          </a:solidFill>
        </p:spPr>
        <p:txBody>
          <a:bodyPr>
            <a:no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			    Data insights</a:t>
            </a:r>
            <a:endParaRPr lang="en-US" sz="4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 descr="A close-up of a computer code&#10;&#10;Description automatically generated">
            <a:extLst>
              <a:ext uri="{FF2B5EF4-FFF2-40B4-BE49-F238E27FC236}">
                <a16:creationId xmlns:a16="http://schemas.microsoft.com/office/drawing/2014/main" id="{240747D3-DED4-F4B9-DD56-17BC9394F1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437" y="870845"/>
            <a:ext cx="1728993" cy="29758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B81CD22-D03B-8EC4-70E1-B6A78B6B6900}"/>
              </a:ext>
            </a:extLst>
          </p:cNvPr>
          <p:cNvSpPr txBox="1"/>
          <p:nvPr/>
        </p:nvSpPr>
        <p:spPr>
          <a:xfrm>
            <a:off x="299437" y="3859872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Features</a:t>
            </a:r>
          </a:p>
        </p:txBody>
      </p:sp>
      <p:pic>
        <p:nvPicPr>
          <p:cNvPr id="9" name="Picture 8" descr="A graph of a distribution&#10;&#10;Description automatically generated">
            <a:extLst>
              <a:ext uri="{FF2B5EF4-FFF2-40B4-BE49-F238E27FC236}">
                <a16:creationId xmlns:a16="http://schemas.microsoft.com/office/drawing/2014/main" id="{9BDDECC4-7AB0-138A-5617-49EBB46FC9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9108" y="897825"/>
            <a:ext cx="2978225" cy="2870763"/>
          </a:xfrm>
          <a:prstGeom prst="rect">
            <a:avLst/>
          </a:prstGeom>
        </p:spPr>
      </p:pic>
      <p:pic>
        <p:nvPicPr>
          <p:cNvPr id="11" name="Picture 10" descr="A graph of a weather&#10;&#10;Description automatically generated">
            <a:extLst>
              <a:ext uri="{FF2B5EF4-FFF2-40B4-BE49-F238E27FC236}">
                <a16:creationId xmlns:a16="http://schemas.microsoft.com/office/drawing/2014/main" id="{9D455907-9FBF-CBF9-78C3-08BD5B9B08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0844" y="897824"/>
            <a:ext cx="2903976" cy="2948883"/>
          </a:xfrm>
          <a:prstGeom prst="rect">
            <a:avLst/>
          </a:prstGeom>
        </p:spPr>
      </p:pic>
      <p:pic>
        <p:nvPicPr>
          <p:cNvPr id="13" name="Picture 12" descr="A graph of a distribution&#10;&#10;Description automatically generated">
            <a:extLst>
              <a:ext uri="{FF2B5EF4-FFF2-40B4-BE49-F238E27FC236}">
                <a16:creationId xmlns:a16="http://schemas.microsoft.com/office/drawing/2014/main" id="{ABB6FFDD-8127-4D53-9CEE-B41BC20A82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57677" y="897824"/>
            <a:ext cx="3734323" cy="2948883"/>
          </a:xfrm>
          <a:prstGeom prst="rect">
            <a:avLst/>
          </a:prstGeom>
        </p:spPr>
      </p:pic>
      <p:pic>
        <p:nvPicPr>
          <p:cNvPr id="15" name="Picture 14" descr="A graph of different colors&#10;&#10;Description automatically generated">
            <a:extLst>
              <a:ext uri="{FF2B5EF4-FFF2-40B4-BE49-F238E27FC236}">
                <a16:creationId xmlns:a16="http://schemas.microsoft.com/office/drawing/2014/main" id="{E3986EF4-FD17-4479-4545-8294F9FF5D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78654" y="3971988"/>
            <a:ext cx="5454127" cy="2818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5800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671A4-866C-534A-125F-F22A758B4D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1933903"/>
          </a:xfrm>
          <a:solidFill>
            <a:schemeClr val="accent6">
              <a:lumMod val="50000"/>
            </a:schemeClr>
          </a:solidFill>
        </p:spPr>
        <p:txBody>
          <a:bodyPr>
            <a:normAutofit/>
          </a:bodyPr>
          <a:lstStyle/>
          <a:p>
            <a:pPr algn="ctr"/>
            <a:br>
              <a:rPr lang="en-US" sz="4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4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Models Used</a:t>
            </a:r>
            <a:br>
              <a:rPr lang="en-US" sz="4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US" sz="44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4AC0A15-2BBA-2F38-A776-80AF547E4C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4937520"/>
              </p:ext>
            </p:extLst>
          </p:nvPr>
        </p:nvGraphicFramePr>
        <p:xfrm>
          <a:off x="2295556" y="3802429"/>
          <a:ext cx="6773335" cy="2906843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6457459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749874410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82088399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779913045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0180675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r>
                        <a:rPr lang="en-US" dirty="0"/>
                        <a:t>Predicted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55044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Actual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Total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82753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29598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7862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2092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39552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5383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4289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2744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9588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80692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427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56376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Total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32215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12239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5113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49567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7129007"/>
                  </a:ext>
                </a:extLst>
              </a:tr>
              <a:tr h="68180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r>
                        <a:rPr lang="en-US" dirty="0"/>
                        <a:t>F2 score: 0.689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4897735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E0BFC89D-7166-3B1F-E53E-DBA2D398F867}"/>
              </a:ext>
            </a:extLst>
          </p:cNvPr>
          <p:cNvSpPr txBox="1"/>
          <p:nvPr/>
        </p:nvSpPr>
        <p:spPr>
          <a:xfrm>
            <a:off x="1634544" y="2281166"/>
            <a:ext cx="865880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/>
              <a:t>Models used: Baseline, Logistic, Random Forest, SVM, </a:t>
            </a:r>
            <a:r>
              <a:rPr lang="en-US" sz="2000" dirty="0" err="1"/>
              <a:t>XGBoost</a:t>
            </a:r>
            <a:endParaRPr lang="en-US" sz="2000" dirty="0"/>
          </a:p>
          <a:p>
            <a:endParaRPr lang="en-US" sz="20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/>
              <a:t>Final model: </a:t>
            </a:r>
            <a:r>
              <a:rPr lang="en-US" sz="2000" dirty="0" err="1"/>
              <a:t>XGBoost</a:t>
            </a:r>
            <a:r>
              <a:rPr lang="en-US" sz="2000" dirty="0"/>
              <a:t> with </a:t>
            </a:r>
            <a:r>
              <a:rPr lang="en-US" sz="2000" dirty="0" err="1"/>
              <a:t>upsampling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4785449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671A4-866C-534A-125F-F22A758B4D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1933903"/>
          </a:xfrm>
          <a:solidFill>
            <a:schemeClr val="accent6">
              <a:lumMod val="50000"/>
            </a:schemeClr>
          </a:solidFill>
        </p:spPr>
        <p:txBody>
          <a:bodyPr>
            <a:normAutofit/>
          </a:bodyPr>
          <a:lstStyle/>
          <a:p>
            <a:pPr algn="ctr"/>
            <a:br>
              <a:rPr lang="en-US" sz="4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40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Streamlit</a:t>
            </a:r>
            <a:r>
              <a:rPr lang="en-US" sz="4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application</a:t>
            </a:r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	      </a:t>
            </a:r>
            <a:b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US" sz="4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demo_screencast">
            <a:hlinkClick r:id="" action="ppaction://media"/>
            <a:extLst>
              <a:ext uri="{FF2B5EF4-FFF2-40B4-BE49-F238E27FC236}">
                <a16:creationId xmlns:a16="http://schemas.microsoft.com/office/drawing/2014/main" id="{B48F33F5-B062-4B06-3821-85D1C30AB36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14840"/>
          <a:stretch/>
        </p:blipFill>
        <p:spPr>
          <a:xfrm>
            <a:off x="825085" y="2034074"/>
            <a:ext cx="10138838" cy="4600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657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2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671A4-866C-534A-125F-F22A758B4D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1933903"/>
          </a:xfrm>
          <a:solidFill>
            <a:schemeClr val="accent6">
              <a:lumMod val="50000"/>
            </a:schemeClr>
          </a:solidFill>
        </p:spPr>
        <p:txBody>
          <a:bodyPr>
            <a:normAutofit/>
          </a:bodyPr>
          <a:lstStyle/>
          <a:p>
            <a:pPr algn="ctr"/>
            <a:b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4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Potential Future Directions</a:t>
            </a:r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b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US" sz="4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EA5A86-F493-7464-ED41-8D17A2F15931}"/>
              </a:ext>
            </a:extLst>
          </p:cNvPr>
          <p:cNvSpPr txBox="1"/>
          <p:nvPr/>
        </p:nvSpPr>
        <p:spPr>
          <a:xfrm>
            <a:off x="811763" y="2453951"/>
            <a:ext cx="1047827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Test model on traffic data from different areas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Source traffic data with different variables to try to improve predictions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Create a tool for emergency vehicle dispatchers to allocate appropriate resources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Use model to make recommendations to city governments to improve areas with high accident severity</a:t>
            </a:r>
          </a:p>
        </p:txBody>
      </p:sp>
    </p:spTree>
    <p:extLst>
      <p:ext uri="{BB962C8B-B14F-4D97-AF65-F5344CB8AC3E}">
        <p14:creationId xmlns:p14="http://schemas.microsoft.com/office/powerpoint/2010/main" val="25810817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E23778-B1CB-F67F-9889-0099D7685F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96598" y="2532186"/>
            <a:ext cx="8527055" cy="2006763"/>
          </a:xfrm>
          <a:solidFill>
            <a:srgbClr val="E9EDC0"/>
          </a:solidFill>
        </p:spPr>
        <p:txBody>
          <a:bodyPr>
            <a:noAutofit/>
          </a:bodyPr>
          <a:lstStyle/>
          <a:p>
            <a:pPr marL="0" indent="0">
              <a:buClr>
                <a:srgbClr val="172937"/>
              </a:buClr>
              <a:buNone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Our thanks to:</a:t>
            </a:r>
          </a:p>
          <a:p>
            <a:pPr marL="0" indent="0">
              <a:buClr>
                <a:srgbClr val="172937"/>
              </a:buClr>
              <a:buNone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Dr. Adam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Kawash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, for his mentorship.</a:t>
            </a:r>
          </a:p>
          <a:p>
            <a:pPr marL="0" indent="0">
              <a:buClr>
                <a:srgbClr val="172937"/>
              </a:buClr>
              <a:buNone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The Erdős Institute, for the opportunity and support!</a:t>
            </a:r>
          </a:p>
          <a:p>
            <a:pPr marL="0" indent="0">
              <a:buClr>
                <a:srgbClr val="172937"/>
              </a:buClr>
              <a:buNone/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1A2457-3EFD-582B-E1E4-19BFBEEB72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736204"/>
          </a:xfrm>
          <a:solidFill>
            <a:srgbClr val="172937"/>
          </a:solidFill>
        </p:spPr>
        <p:txBody>
          <a:bodyPr anchor="ctr">
            <a:no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Acknowledgements</a:t>
            </a:r>
          </a:p>
        </p:txBody>
      </p:sp>
    </p:spTree>
    <p:extLst>
      <p:ext uri="{BB962C8B-B14F-4D97-AF65-F5344CB8AC3E}">
        <p14:creationId xmlns:p14="http://schemas.microsoft.com/office/powerpoint/2010/main" val="446011266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904</TotalTime>
  <Words>327</Words>
  <Application>Microsoft Macintosh PowerPoint</Application>
  <PresentationFormat>Widescreen</PresentationFormat>
  <Paragraphs>67</Paragraphs>
  <Slides>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Gill Sans MT</vt:lpstr>
      <vt:lpstr>Wingdings</vt:lpstr>
      <vt:lpstr>Gallery</vt:lpstr>
      <vt:lpstr>         Predicting Severity of road accidents    Elizabeth Kelley, Jack Wagner, Supriyo Ghosh, Tristan Freiberg </vt:lpstr>
      <vt:lpstr>PowerPoint Presentation</vt:lpstr>
      <vt:lpstr>               Data collection </vt:lpstr>
      <vt:lpstr>        Data insights</vt:lpstr>
      <vt:lpstr> Models Used </vt:lpstr>
      <vt:lpstr> Streamlit application        </vt:lpstr>
      <vt:lpstr> Potential Future Directions  </vt:lpstr>
      <vt:lpstr>Acknowledgements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        Predicting Stock Volatility using sentiment analysis      Supriyo Ghosh, Feride Kose, Hy Lam, Mehdi Rezaie and Trung Vo </dc:title>
  <dc:creator>Kose, Feride Ceren</dc:creator>
  <cp:lastModifiedBy>Ghosh, Supriyo (sg4at)</cp:lastModifiedBy>
  <cp:revision>14</cp:revision>
  <dcterms:created xsi:type="dcterms:W3CDTF">2023-11-30T16:16:37Z</dcterms:created>
  <dcterms:modified xsi:type="dcterms:W3CDTF">2024-04-23T16:07:46Z</dcterms:modified>
</cp:coreProperties>
</file>